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Source Code Pr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GVsUOuSjvcg?t=288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37c60575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37c60575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https://youtu.be/aircAruvnKk?list=PLZHQObOWTQDNU6R1_67000Dx_ZCJB-3pi&amp;t=460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37c60575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37c60575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37c60575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37c60575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37c60575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37c60575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https://jalammar.github.io/feedforward-neural-networks-visual-interactive/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37c60575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37c60575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37c60575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37c60575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37c60575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37c6057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37c60575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37c60575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7c60575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37c6057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8df40037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8df4003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37c60575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37c6057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37c60575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37c60575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(multivariable derivative - how does a small change in input affect/change the output)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37c60575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37c60575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https://www.kaggle.com/code/sahilambekar777/neural-net-pytorch-torch-nn-indepth-for-beginner/notebook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7c60575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7c60575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https://towardsdatascience.com/neural-networks-and-the-universal-approximation-theorem-8a389a33d30a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7c60575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7c60575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8df4003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8df400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37c60575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37c60575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https://aegeorge42.github.io/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8df4003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8df4003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https://youtu.be/GVsUOuSjvcg?t=288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= Küszöbérték, előfeszültség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8df40037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8df40037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37c60575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37c60575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37c60575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37c60575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https://youtu.be/GVsUOuSjvcg?t=288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37c60575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37c60575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alammar.github.io/feedforward-neural-networks-visual-interactive/" TargetMode="External"/><Relationship Id="rId4" Type="http://schemas.openxmlformats.org/officeDocument/2006/relationships/hyperlink" Target="https://www.youtube.com/watch?v=Ijqkc7OLenI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youtu.be/GVsUOuSjvcg?t=288" TargetMode="External"/><Relationship Id="rId4" Type="http://schemas.openxmlformats.org/officeDocument/2006/relationships/hyperlink" Target="https://youtu.be/aircAruvnKk?list=PLZHQObOWTQDNU6R1_67000Dx_ZCJB-3pi&amp;t=460" TargetMode="External"/><Relationship Id="rId5" Type="http://schemas.openxmlformats.org/officeDocument/2006/relationships/hyperlink" Target="https://aegeorge42.github.io/" TargetMode="External"/><Relationship Id="rId6" Type="http://schemas.openxmlformats.org/officeDocument/2006/relationships/hyperlink" Target="https://jalammar.github.io/feedforward-neural-networks-visual-interactive/" TargetMode="External"/><Relationship Id="rId7" Type="http://schemas.openxmlformats.org/officeDocument/2006/relationships/hyperlink" Target="https://www.kaggle.com/code/sahilambekar777/neural-net-pytorch-torch-nn-indepth-for-beginner/notebook" TargetMode="External"/><Relationship Id="rId8" Type="http://schemas.openxmlformats.org/officeDocument/2006/relationships/hyperlink" Target="https://towardsdatascience.com/neural-networks-and-the-universal-approximation-theorem-8a389a33d30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alammar.github.io/visual-interactive-guide-basics-neural-networks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</a:t>
            </a:r>
            <a:br>
              <a:rPr lang="en"/>
            </a:br>
            <a:r>
              <a:rPr lang="en"/>
              <a:t>Artificial Neural Network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284525" y="4114800"/>
            <a:ext cx="44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https://github.com/semmi88/ML_Course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layers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251575" y="1422075"/>
            <a:ext cx="36894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is the benefit?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- intuition/expectation - breakdown problem into components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- layered structure allows for increasingly complex operations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275" y="3413400"/>
            <a:ext cx="2766877" cy="14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2500"/>
            <a:ext cx="3854726" cy="394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inearity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468825"/>
            <a:ext cx="43338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l</a:t>
            </a:r>
            <a:r>
              <a:rPr lang="en" sz="1600"/>
              <a:t>inear combination of </a:t>
            </a:r>
            <a:br>
              <a:rPr lang="en" sz="1600"/>
            </a:br>
            <a:r>
              <a:rPr lang="en" sz="1600"/>
              <a:t>a linear combination is still </a:t>
            </a:r>
            <a:br>
              <a:rPr lang="en" sz="1600"/>
            </a:br>
            <a:r>
              <a:rPr lang="en" sz="1600"/>
              <a:t>a linear combination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out</a:t>
            </a:r>
            <a:r>
              <a:rPr lang="en" sz="1600"/>
              <a:t> = 2 * (5 * </a:t>
            </a:r>
            <a:r>
              <a:rPr lang="en" sz="1600">
                <a:solidFill>
                  <a:schemeClr val="dk1"/>
                </a:solidFill>
              </a:rPr>
              <a:t>in1</a:t>
            </a:r>
            <a:r>
              <a:rPr lang="en" sz="1600"/>
              <a:t> - 8) - 4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out</a:t>
            </a:r>
            <a:r>
              <a:rPr lang="en" sz="1600"/>
              <a:t> = 10 * </a:t>
            </a:r>
            <a:r>
              <a:rPr lang="en" sz="1600">
                <a:solidFill>
                  <a:schemeClr val="dk1"/>
                </a:solidFill>
              </a:rPr>
              <a:t>in1</a:t>
            </a:r>
            <a:r>
              <a:rPr lang="en" sz="1600"/>
              <a:t> - 16 - 4 </a:t>
            </a:r>
            <a:br>
              <a:rPr lang="en" sz="1600"/>
            </a:br>
            <a:r>
              <a:rPr lang="en" sz="1600"/>
              <a:t>    = 10 * </a:t>
            </a:r>
            <a:r>
              <a:rPr lang="en" sz="1600">
                <a:solidFill>
                  <a:schemeClr val="dk1"/>
                </a:solidFill>
              </a:rPr>
              <a:t>in1</a:t>
            </a:r>
            <a:r>
              <a:rPr lang="en" sz="1600"/>
              <a:t> - 20</a:t>
            </a:r>
            <a:endParaRPr sz="1600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25" y="1926400"/>
            <a:ext cx="4176724" cy="296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4732325" y="2001325"/>
            <a:ext cx="8151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Area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645475" y="4460900"/>
            <a:ext cx="10755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Nr of bathrooms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8191300" y="3806275"/>
            <a:ext cx="8151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House Price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925" y="2431450"/>
            <a:ext cx="212000" cy="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380" y="2808850"/>
            <a:ext cx="159767" cy="2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190" y="3724875"/>
            <a:ext cx="212000" cy="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467" y="3059880"/>
            <a:ext cx="77808" cy="1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475" y="3572973"/>
            <a:ext cx="77800" cy="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925" y="4081123"/>
            <a:ext cx="77800" cy="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540" y="4733893"/>
            <a:ext cx="77800" cy="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540" y="2517606"/>
            <a:ext cx="77800" cy="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5329300" y="773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w * </a:t>
            </a: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5124575" y="1235800"/>
            <a:ext cx="6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inearity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468825"/>
            <a:ext cx="43338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linear combination of </a:t>
            </a:r>
            <a:br>
              <a:rPr lang="en" sz="1600"/>
            </a:br>
            <a:r>
              <a:rPr lang="en" sz="1600"/>
              <a:t>a linear combination is still </a:t>
            </a:r>
            <a:br>
              <a:rPr lang="en" sz="1600"/>
            </a:br>
            <a:r>
              <a:rPr lang="en" sz="1600"/>
              <a:t>a linear combination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out</a:t>
            </a:r>
            <a:r>
              <a:rPr lang="en" sz="1600"/>
              <a:t> = 2 * (5 * </a:t>
            </a:r>
            <a:r>
              <a:rPr lang="en" sz="1600">
                <a:solidFill>
                  <a:schemeClr val="dk1"/>
                </a:solidFill>
              </a:rPr>
              <a:t>in1</a:t>
            </a:r>
            <a:r>
              <a:rPr lang="en" sz="1600"/>
              <a:t> - 8) - 4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out</a:t>
            </a:r>
            <a:r>
              <a:rPr lang="en" sz="1600"/>
              <a:t> = 10 * </a:t>
            </a:r>
            <a:r>
              <a:rPr lang="en" sz="1600">
                <a:solidFill>
                  <a:schemeClr val="dk1"/>
                </a:solidFill>
              </a:rPr>
              <a:t>in1</a:t>
            </a:r>
            <a:r>
              <a:rPr lang="en" sz="1600"/>
              <a:t> - 16 - 4 </a:t>
            </a:r>
            <a:br>
              <a:rPr lang="en" sz="1600"/>
            </a:br>
            <a:r>
              <a:rPr lang="en" sz="1600"/>
              <a:t>    = 10 * </a:t>
            </a:r>
            <a:r>
              <a:rPr lang="en" sz="1600">
                <a:solidFill>
                  <a:schemeClr val="dk1"/>
                </a:solidFill>
              </a:rPr>
              <a:t>in1</a:t>
            </a:r>
            <a:r>
              <a:rPr lang="en" sz="1600"/>
              <a:t> - 20</a:t>
            </a:r>
            <a:endParaRPr sz="16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25" y="1926400"/>
            <a:ext cx="4176724" cy="296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4732325" y="2001325"/>
            <a:ext cx="815100" cy="36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Area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645475" y="4460900"/>
            <a:ext cx="10755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Nr of bathrooms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8191300" y="3806275"/>
            <a:ext cx="8151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House Price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925" y="2431450"/>
            <a:ext cx="212000" cy="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380" y="2808850"/>
            <a:ext cx="159767" cy="2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190" y="3724875"/>
            <a:ext cx="212000" cy="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467" y="3059880"/>
            <a:ext cx="77808" cy="1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475" y="3572973"/>
            <a:ext cx="77800" cy="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925" y="4081123"/>
            <a:ext cx="77800" cy="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540" y="4733893"/>
            <a:ext cx="77800" cy="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540" y="2517606"/>
            <a:ext cx="77800" cy="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5329300" y="773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w * </a:t>
            </a:r>
            <a:r>
              <a:rPr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4077261" y="1425746"/>
            <a:ext cx="5090900" cy="1760550"/>
          </a:xfrm>
          <a:custGeom>
            <a:rect b="b" l="l" r="r" t="t"/>
            <a:pathLst>
              <a:path extrusionOk="0" h="70422" w="203636">
                <a:moveTo>
                  <a:pt x="29290" y="55726"/>
                </a:moveTo>
                <a:cubicBezTo>
                  <a:pt x="25015" y="49269"/>
                  <a:pt x="-11323" y="26112"/>
                  <a:pt x="3640" y="16983"/>
                </a:cubicBezTo>
                <a:cubicBezTo>
                  <a:pt x="18603" y="7854"/>
                  <a:pt x="86426" y="-3190"/>
                  <a:pt x="119068" y="951"/>
                </a:cubicBezTo>
                <a:cubicBezTo>
                  <a:pt x="151710" y="5093"/>
                  <a:pt x="187336" y="30254"/>
                  <a:pt x="199493" y="41832"/>
                </a:cubicBezTo>
                <a:cubicBezTo>
                  <a:pt x="211650" y="53411"/>
                  <a:pt x="193259" y="65657"/>
                  <a:pt x="192012" y="70422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9" name="Google Shape;179;p24"/>
          <p:cNvSpPr txBox="1"/>
          <p:nvPr/>
        </p:nvSpPr>
        <p:spPr>
          <a:xfrm>
            <a:off x="6237650" y="1157950"/>
            <a:ext cx="6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8963" y="2305687"/>
            <a:ext cx="159775" cy="39563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8399488" y="2416550"/>
            <a:ext cx="6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-20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>
            <a:off x="6586350" y="2458200"/>
            <a:ext cx="587700" cy="70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 flipH="1">
            <a:off x="6532850" y="2471550"/>
            <a:ext cx="648000" cy="70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>
            <a:stCxn id="170" idx="0"/>
          </p:cNvCxnSpPr>
          <p:nvPr/>
        </p:nvCxnSpPr>
        <p:spPr>
          <a:xfrm>
            <a:off x="7762264" y="2808850"/>
            <a:ext cx="253500" cy="44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4"/>
          <p:cNvCxnSpPr/>
          <p:nvPr/>
        </p:nvCxnSpPr>
        <p:spPr>
          <a:xfrm>
            <a:off x="6746126" y="1762925"/>
            <a:ext cx="253500" cy="44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4"/>
          <p:cNvCxnSpPr/>
          <p:nvPr/>
        </p:nvCxnSpPr>
        <p:spPr>
          <a:xfrm>
            <a:off x="5824526" y="2471550"/>
            <a:ext cx="253500" cy="44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Activation functions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9975" y="1515600"/>
            <a:ext cx="417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p</a:t>
            </a:r>
            <a:r>
              <a:rPr lang="en" sz="1400"/>
              <a:t>rovide non-linearity, which help neural networks perform more complex tasks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neural networks can model any given function approximately by having appropriate parameters (weights and biases)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- UAT - Universal Approximation Theorem </a:t>
            </a:r>
            <a:br>
              <a:rPr lang="en" sz="1400"/>
            </a:br>
            <a:r>
              <a:rPr lang="en" sz="1400"/>
              <a:t>(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video proof intuition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576" y="231450"/>
            <a:ext cx="4254450" cy="21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850" y="2729425"/>
            <a:ext cx="4315900" cy="23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4141500" y="3126175"/>
            <a:ext cx="4876325" cy="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6265725" y="599950"/>
            <a:ext cx="2478225" cy="5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learning?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178125" y="1468825"/>
            <a:ext cx="4190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W</a:t>
            </a:r>
            <a:r>
              <a:rPr lang="en" sz="1200"/>
              <a:t>hat </a:t>
            </a:r>
            <a:r>
              <a:rPr lang="en" sz="1200"/>
              <a:t>does</a:t>
            </a:r>
            <a:r>
              <a:rPr lang="en" sz="1200"/>
              <a:t> learning mean?</a:t>
            </a:r>
            <a:br>
              <a:rPr lang="en" sz="1200"/>
            </a:br>
            <a:br>
              <a:rPr lang="en" sz="1200"/>
            </a:br>
            <a:r>
              <a:rPr lang="en" sz="1200"/>
              <a:t>Finding the best values for the weights and biases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200"/>
            </a:br>
            <a:r>
              <a:rPr lang="en" sz="1200"/>
              <a:t> </a:t>
            </a:r>
            <a:br>
              <a:rPr lang="en" sz="1200"/>
            </a:br>
            <a:r>
              <a:rPr lang="en" sz="1200"/>
              <a:t>- How can we know if some values of w&amp;b are better than other values?</a:t>
            </a:r>
            <a:br>
              <a:rPr lang="en" sz="1200"/>
            </a:br>
            <a:br>
              <a:rPr lang="en" sz="1200"/>
            </a:br>
            <a:r>
              <a:rPr lang="en" sz="1200"/>
              <a:t>Based on prediction errors - We need a labeled dataset, where we know what is the correct/expected output, and we can compare this to our predicted output</a:t>
            </a:r>
            <a:endParaRPr sz="1200"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25" y="66825"/>
            <a:ext cx="3840901" cy="28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350" y="3344050"/>
            <a:ext cx="4535649" cy="13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error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118000" y="1408700"/>
            <a:ext cx="423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d</a:t>
            </a:r>
            <a:r>
              <a:rPr lang="en" sz="1200"/>
              <a:t>ifference between predicted output and </a:t>
            </a:r>
            <a:r>
              <a:rPr lang="en" sz="1200"/>
              <a:t>correct/true output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diff can be positive or negative - we need to square (SE) or take absolute value (AE)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diff varies based on the example, so to be able to globally measure the error - we need to average (MSE)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to have a smaller average value, we can take the square root of the average (RMSE)</a:t>
            </a:r>
            <a:endParaRPr sz="1200"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225" y="1213825"/>
            <a:ext cx="4502976" cy="1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4">
            <a:alphaModFix/>
          </a:blip>
          <a:srcRect b="7415" l="0" r="0" t="0"/>
          <a:stretch/>
        </p:blipFill>
        <p:spPr>
          <a:xfrm>
            <a:off x="5506475" y="3224475"/>
            <a:ext cx="2890125" cy="3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Machine Learning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50" y="1147250"/>
            <a:ext cx="7609600" cy="39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3: Cost function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167000" y="1468825"/>
            <a:ext cx="3880800" cy="3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m</a:t>
            </a:r>
            <a:r>
              <a:rPr lang="en" sz="1200"/>
              <a:t>easure how bad/good is the performance of the neural network across all training examples (RMSE)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Cost function == </a:t>
            </a:r>
            <a:r>
              <a:rPr lang="en" sz="1200"/>
              <a:t>Parameterized </a:t>
            </a:r>
            <a:r>
              <a:rPr lang="en" sz="1200"/>
              <a:t>Function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inputs (w&amp;b of the network)</a:t>
            </a:r>
            <a:br>
              <a:rPr lang="en" sz="1200"/>
            </a:br>
            <a:r>
              <a:rPr lang="en" sz="1200"/>
              <a:t>- output (1 number - the error/cost)</a:t>
            </a:r>
            <a:br>
              <a:rPr lang="en" sz="1200"/>
            </a:br>
            <a:r>
              <a:rPr lang="en" sz="1200"/>
              <a:t>- parameters: </a:t>
            </a:r>
            <a:r>
              <a:rPr lang="en" sz="1200"/>
              <a:t>training examples</a:t>
            </a:r>
            <a:endParaRPr sz="12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000" y="1183625"/>
            <a:ext cx="3840901" cy="28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b="7415" l="0" r="0" t="0"/>
          <a:stretch/>
        </p:blipFill>
        <p:spPr>
          <a:xfrm>
            <a:off x="5513175" y="4286575"/>
            <a:ext cx="2890125" cy="3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== Minimizing Cost Function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167000" y="1468825"/>
            <a:ext cx="3880800" cy="3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c</a:t>
            </a:r>
            <a:r>
              <a:rPr lang="en" sz="1200"/>
              <a:t>hanging the weights and biases - changes the output of the cost function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how do we need to change the w&amp;b - in order to minimize the cost? minimize RMSE?</a:t>
            </a:r>
            <a:endParaRPr sz="1200"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000" y="1183625"/>
            <a:ext cx="3840901" cy="28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 b="7415" l="0" r="0" t="0"/>
          <a:stretch/>
        </p:blipFill>
        <p:spPr>
          <a:xfrm>
            <a:off x="5513175" y="4286575"/>
            <a:ext cx="2890125" cy="3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Automatized Machine Learning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1468825"/>
            <a:ext cx="46182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Calculus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derivative of a function tell us how changes to the input will affect the output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Minimizing cost function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derivative of the cost function tells us, which way to change the inputs (weights &amp; biases) to minimize the output (cost function error)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150" y="1078575"/>
            <a:ext cx="4054501" cy="16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587" y="3016600"/>
            <a:ext cx="2379018" cy="19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layers of abstraction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82500" y="1455350"/>
            <a:ext cx="4366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1: Neuron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2: Network of neurons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3: Cost function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4962150" y="1837825"/>
            <a:ext cx="975300" cy="2024100"/>
          </a:xfrm>
          <a:prstGeom prst="downArrow">
            <a:avLst>
              <a:gd fmla="val 50000" name="adj1"/>
              <a:gd fmla="val 86994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6090950" y="2284925"/>
            <a:ext cx="38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Increasing in complexity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0" l="0" r="9477" t="0"/>
          <a:stretch/>
        </p:blipFill>
        <p:spPr>
          <a:xfrm>
            <a:off x="4193875" y="1385325"/>
            <a:ext cx="4950125" cy="30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Automatized Machine Learning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468825"/>
            <a:ext cx="43041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Optimization algorithm - Gradient Descent</a:t>
            </a:r>
            <a:endParaRPr sz="1200"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start with random w&amp;b</a:t>
            </a:r>
            <a:endParaRPr sz="1200"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in loop execute these step </a:t>
            </a:r>
            <a:endParaRPr sz="1200"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calculate cost function </a:t>
            </a:r>
            <a:endParaRPr sz="1200"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calculate derivative of cost function (chain rule &amp; backpropagation) </a:t>
            </a:r>
            <a:endParaRPr sz="1200"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modify w&amp;b with negative derivative - to lower error, improve cost function</a:t>
            </a:r>
            <a:endParaRPr sz="1200"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repeat until error is small enough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Gradient Descent</a:t>
            </a:r>
            <a:endParaRPr sz="1200"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Gradient - gradient vector determines the direction of the biggest slope</a:t>
            </a:r>
            <a:endParaRPr sz="1200"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Descent - incrementally adjusting to improve (gradient descent)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11700" y="1468825"/>
            <a:ext cx="2928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l</a:t>
            </a:r>
            <a:r>
              <a:rPr lang="en" sz="1200"/>
              <a:t>ots of hidden layers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special techniques to avoid vanishing/exploding gradients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heavy compute resource needs TPU/GPU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lots of data</a:t>
            </a:r>
            <a:endParaRPr sz="1200"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950" y="1468825"/>
            <a:ext cx="5733624" cy="2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took 50 years?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11700" y="1468825"/>
            <a:ext cx="3362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l</a:t>
            </a:r>
            <a:r>
              <a:rPr lang="en" sz="1200"/>
              <a:t>arge dataset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cheap/efficient compute</a:t>
            </a:r>
            <a:endParaRPr sz="1200"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200" y="1258400"/>
            <a:ext cx="5165401" cy="349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Youtube - Veritasium - Perceptron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Youtube - 3blue1brown - Machine Learning series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Neural Net playground - Strawberry vs Blueberry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Jalammar - Interactive activation function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Kaggle Notebook - Pytorch NN Tutorial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Towards Data Science article - NN, UAT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layers of abstraction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99000" y="1448600"/>
            <a:ext cx="9045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1: Neuron = simple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2: Network of neurons = composition of simple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3: Cost function = meta-function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1: Neuron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165425" y="1589800"/>
            <a:ext cx="2217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Neuron == Function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many inputs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one output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3673950" y="1475200"/>
            <a:ext cx="3950300" cy="2838950"/>
            <a:chOff x="2898700" y="1308400"/>
            <a:chExt cx="3950300" cy="2838950"/>
          </a:xfrm>
        </p:grpSpPr>
        <p:pic>
          <p:nvPicPr>
            <p:cNvPr id="85" name="Google Shape;85;p16"/>
            <p:cNvPicPr preferRelativeResize="0"/>
            <p:nvPr/>
          </p:nvPicPr>
          <p:blipFill rotWithShape="1">
            <a:blip r:embed="rId3">
              <a:alphaModFix/>
            </a:blip>
            <a:srcRect b="0" l="26855" r="13898" t="0"/>
            <a:stretch/>
          </p:blipFill>
          <p:spPr>
            <a:xfrm>
              <a:off x="2898700" y="1308400"/>
              <a:ext cx="3950299" cy="283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83800" y="2976625"/>
              <a:ext cx="1265200" cy="51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8700" y="1679675"/>
              <a:ext cx="377501" cy="93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 connections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468825"/>
            <a:ext cx="3709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b="1" lang="en" sz="1200"/>
              <a:t>weights</a:t>
            </a:r>
            <a:r>
              <a:rPr lang="en" sz="1200"/>
              <a:t>: determine connection </a:t>
            </a:r>
            <a:r>
              <a:rPr lang="en" sz="1200"/>
              <a:t>strength</a:t>
            </a:r>
            <a:r>
              <a:rPr lang="en" sz="1200"/>
              <a:t> and influence (excitatory vs inhibitory)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b="1" lang="en" sz="1200"/>
              <a:t>bias</a:t>
            </a:r>
            <a:r>
              <a:rPr lang="en" sz="1200"/>
              <a:t>: threshold that determines neuron output, </a:t>
            </a:r>
            <a:r>
              <a:rPr lang="en" sz="1200"/>
              <a:t>activation level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input - binary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output - binary (activation) </a:t>
            </a:r>
            <a:endParaRPr sz="12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00" y="1487000"/>
            <a:ext cx="5046526" cy="35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600" y="11875"/>
            <a:ext cx="4265001" cy="14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0" l="8198" r="6839" t="0"/>
          <a:stretch/>
        </p:blipFill>
        <p:spPr>
          <a:xfrm>
            <a:off x="7539250" y="4193525"/>
            <a:ext cx="175400" cy="22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>
            <a:endCxn id="96" idx="0"/>
          </p:cNvCxnSpPr>
          <p:nvPr/>
        </p:nvCxnSpPr>
        <p:spPr>
          <a:xfrm>
            <a:off x="7614950" y="3512225"/>
            <a:ext cx="12000" cy="6813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size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Total number of weights + biases in a network of neurons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5475"/>
            <a:ext cx="9144001" cy="270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2379625" y="2056050"/>
            <a:ext cx="1024800" cy="2769600"/>
          </a:xfrm>
          <a:prstGeom prst="flowChartConnector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Linear Regression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468825"/>
            <a:ext cx="43842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simple network, 1 input - 1 output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fitting a straight line, that best predicts linear relationship between input &amp; output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minimize error (using available data)</a:t>
            </a:r>
            <a:endParaRPr sz="12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350" y="372500"/>
            <a:ext cx="3130450" cy="105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300" y="1556725"/>
            <a:ext cx="3130448" cy="34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000" y="2874850"/>
            <a:ext cx="2271700" cy="15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375" y="3485125"/>
            <a:ext cx="5925624" cy="16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91450" y="1455475"/>
            <a:ext cx="3208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1958 - Cornell University, USA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br>
              <a:rPr lang="en" sz="1200"/>
            </a:br>
            <a:r>
              <a:rPr lang="en" sz="1200"/>
              <a:t>- </a:t>
            </a:r>
            <a:r>
              <a:rPr lang="en" sz="1200"/>
              <a:t>20x20 pixel image input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s</a:t>
            </a:r>
            <a:r>
              <a:rPr lang="en" sz="1200"/>
              <a:t>ingle layer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- output:</a:t>
            </a:r>
            <a:br>
              <a:rPr lang="en" sz="1200"/>
            </a:br>
            <a:r>
              <a:rPr lang="en" sz="1200"/>
              <a:t>    0: rectangle</a:t>
            </a:r>
            <a:br>
              <a:rPr lang="en" sz="1200"/>
            </a:br>
            <a:r>
              <a:rPr lang="en" sz="1200"/>
              <a:t>    1: circle</a:t>
            </a:r>
            <a:endParaRPr sz="12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375" y="256425"/>
            <a:ext cx="5925627" cy="344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50648" l="0" r="0" t="0"/>
          <a:stretch/>
        </p:blipFill>
        <p:spPr>
          <a:xfrm>
            <a:off x="4949700" y="3731650"/>
            <a:ext cx="2571926" cy="13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992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2: Network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51575" y="1422075"/>
            <a:ext cx="44109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Multi-Layer </a:t>
            </a:r>
            <a:r>
              <a:rPr lang="en" sz="1200"/>
              <a:t>Network</a:t>
            </a:r>
            <a:endParaRPr sz="1200"/>
          </a:p>
          <a:p>
            <a:pPr indent="-3048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</a:t>
            </a:r>
            <a:r>
              <a:rPr lang="en" sz="1200"/>
              <a:t>dding intermediate neurons in the middle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inputs (2)</a:t>
            </a:r>
            <a:br>
              <a:rPr lang="en" sz="1200"/>
            </a:br>
            <a:r>
              <a:rPr lang="en" sz="1200"/>
              <a:t>- output (1)</a:t>
            </a:r>
            <a:br>
              <a:rPr lang="en" sz="1200"/>
            </a:br>
            <a:r>
              <a:rPr lang="en" sz="1200"/>
              <a:t>- parameters (9)</a:t>
            </a:r>
            <a:br>
              <a:rPr lang="en" sz="1200"/>
            </a:br>
            <a:r>
              <a:rPr lang="en" sz="1200"/>
              <a:t>  - weights - strength of connection</a:t>
            </a:r>
            <a:br>
              <a:rPr lang="en" sz="1200"/>
            </a:br>
            <a:r>
              <a:rPr lang="en" sz="1200"/>
              <a:t>  - biases - threshold, tendency to be active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What is the benefit?</a:t>
            </a:r>
            <a:endParaRPr sz="12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875" y="1285125"/>
            <a:ext cx="4176724" cy="310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